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3" d="100"/>
          <a:sy n="113" d="100"/>
        </p:scale>
        <p:origin x="46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语篇导航-DA.eps" descr="id:2147486464;FounderCES"/>
          <p:cNvPicPr/>
          <p:nvPr/>
        </p:nvPicPr>
        <p:blipFill>
          <a:blip r:embed="rId1"/>
          <a:stretch>
            <a:fillRect/>
          </a:stretch>
        </p:blipFill>
        <p:spPr>
          <a:xfrm>
            <a:off x="368337" y="2366143"/>
            <a:ext cx="1750301" cy="427203"/>
          </a:xfrm>
          <a:prstGeom prst="rect">
            <a:avLst/>
          </a:prstGeom>
        </p:spPr>
      </p:pic>
      <p:sp>
        <p:nvSpPr>
          <p:cNvPr id="5" name="内容占位符 4"/>
          <p:cNvSpPr>
            <a:spLocks noGrp="1"/>
          </p:cNvSpPr>
          <p:nvPr>
            <p:ph idx="1"/>
          </p:nvPr>
        </p:nvSpPr>
        <p:spPr>
          <a:xfrm>
            <a:off x="360854" y="2278613"/>
            <a:ext cx="11485848" cy="1130246"/>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主要介绍了有关中国名字的基本常识和外国人应该如何起一个中国名字。</a:t>
            </a:r>
            <a:endParaRPr lang="zh-CN" altLang="en-US" dirty="0"/>
          </a:p>
        </p:txBody>
      </p:sp>
      <p:pic>
        <p:nvPicPr>
          <p:cNvPr id="2" name="图片 1"/>
          <p:cNvPicPr>
            <a:picLocks noChangeAspect="1"/>
          </p:cNvPicPr>
          <p:nvPr/>
        </p:nvPicPr>
        <p:blipFill>
          <a:blip r:embed="rId2"/>
          <a:stretch>
            <a:fillRect/>
          </a:stretch>
        </p:blipFill>
        <p:spPr>
          <a:xfrm>
            <a:off x="748162" y="1052736"/>
            <a:ext cx="10694086" cy="113984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64999"/>
          </a:xfrm>
        </p:spPr>
        <p:txBody>
          <a:bodyPr/>
          <a:lstStyle/>
          <a:p>
            <a:pPr hangingPunct="0">
              <a:lnSpc>
                <a:spcPct val="120000"/>
              </a:lnSpc>
              <a:spcAft>
                <a:spcPts val="0"/>
              </a:spcAft>
              <a:tabLst>
                <a:tab pos="5581015" algn="l"/>
              </a:tabLst>
            </a:pPr>
            <a:r>
              <a:rPr lang="zh-CN" altLang="zh-CN" sz="2000" spc="-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根据短文内容，从短文后的选项中选出能填入空白处的最佳选项。选项中有一项为多余选项。</a:t>
            </a:r>
            <a:endParaRPr lang="zh-CN" altLang="zh-CN" sz="2000" spc="-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20000"/>
              </a:lnSpc>
              <a:spcAft>
                <a:spcPts val="0"/>
              </a:spcAft>
              <a:tabLst>
                <a:tab pos="558101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many foreigners like to pick a Chinese name for themselves</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23</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Maybe they should know the funny things about Chinese names first</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1939118"/>
            <a:ext cx="11485848" cy="2272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sounds that Macy has a good meaning</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 it easy to pick a good western name</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However,some</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 have got really funny Chinese names</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time,one’s</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 carries good wishes from their parents</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western name puts the given name first and the family name last</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to know something about Chinese culture and history</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bwMode="auto">
          <a:xfrm>
            <a:off x="360854" y="2024040"/>
            <a:ext cx="11567000" cy="2216072"/>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000" kern="100" dirty="0" smtClean="0">
              <a:solidFill>
                <a:srgbClr val="FF0000"/>
              </a:solidFill>
            </a:endParaRPr>
          </a:p>
        </p:txBody>
      </p:sp>
      <p:sp>
        <p:nvSpPr>
          <p:cNvPr id="5" name="矩形 4"/>
          <p:cNvSpPr/>
          <p:nvPr/>
        </p:nvSpPr>
        <p:spPr>
          <a:xfrm>
            <a:off x="360854" y="4221088"/>
            <a:ext cx="6092825" cy="553998"/>
          </a:xfrm>
          <a:prstGeom prst="rect">
            <a:avLst/>
          </a:prstGeom>
        </p:spPr>
        <p:txBody>
          <a:bodyPr>
            <a:spAutoFit/>
          </a:bodyPr>
          <a:lstStyle/>
          <a:p>
            <a:pPr algn="just">
              <a:lnSpc>
                <a:spcPct val="150000"/>
              </a:lnSpc>
              <a:spcAft>
                <a:spcPts val="0"/>
              </a:spcAft>
              <a:tabLst>
                <a:tab pos="5581015" algn="l"/>
              </a:tabLst>
            </a:pPr>
            <a:r>
              <a:rPr lang="en-US" altLang="zh-CN" sz="2000" b="0" dirty="0">
                <a:solidFill>
                  <a:srgbClr val="00B0F0"/>
                </a:solidFill>
                <a:cs typeface="Times New Roman" panose="02020603050405020304" pitchFamily="18" charset="0"/>
              </a:rPr>
              <a:t>23</a:t>
            </a:r>
            <a:r>
              <a:rPr lang="en-US" altLang="zh-CN" sz="2000" b="0" dirty="0" smtClean="0">
                <a:solidFill>
                  <a:srgbClr val="2ABDF2"/>
                </a:solidFill>
                <a:latin typeface="宋体" panose="02010600030101010101" pitchFamily="2" charset="-122"/>
                <a:cs typeface="Times New Roman" panose="02020603050405020304" pitchFamily="18" charset="0"/>
              </a:rPr>
              <a:t>.</a:t>
            </a:r>
            <a:r>
              <a:rPr lang="en-US" altLang="zh-CN" sz="2000" b="0" dirty="0" smtClean="0">
                <a:solidFill>
                  <a:schemeClr val="tx1"/>
                </a:solidFill>
                <a:latin typeface="宋体" panose="02010600030101010101" pitchFamily="2" charset="-122"/>
                <a:cs typeface="Times New Roman" panose="02020603050405020304" pitchFamily="18" charset="0"/>
              </a:rPr>
              <a:t>______</a:t>
            </a:r>
            <a:r>
              <a:rPr lang="zh-CN" altLang="zh-CN" sz="2000" b="0" u="sng" dirty="0">
                <a:solidFill>
                  <a:schemeClr val="tx1"/>
                </a:solidFill>
                <a:uFill>
                  <a:solidFill>
                    <a:srgbClr val="000000"/>
                  </a:solidFill>
                </a:uFill>
                <a:cs typeface="Times New Roman" panose="02020603050405020304" pitchFamily="18" charset="0"/>
              </a:rPr>
              <a:t>　</a:t>
            </a:r>
            <a:r>
              <a:rPr lang="zh-CN" altLang="zh-CN" sz="2000" b="0" u="sng" dirty="0">
                <a:solidFill>
                  <a:srgbClr val="000000"/>
                </a:solidFill>
                <a:uFill>
                  <a:solidFill>
                    <a:srgbClr val="000000"/>
                  </a:solidFill>
                </a:uFill>
                <a:cs typeface="Times New Roman" panose="02020603050405020304" pitchFamily="18" charset="0"/>
              </a:rPr>
              <a:t>　　　</a:t>
            </a:r>
            <a:r>
              <a:rPr lang="zh-CN" altLang="zh-CN" sz="2000" b="0" dirty="0">
                <a:solidFill>
                  <a:srgbClr val="000000"/>
                </a:solidFill>
                <a:cs typeface="Times New Roman" panose="02020603050405020304" pitchFamily="18" charset="0"/>
              </a:rPr>
              <a:t>　</a:t>
            </a:r>
            <a:endParaRPr lang="zh-CN" altLang="zh-CN" sz="2000" b="0" dirty="0">
              <a:solidFill>
                <a:srgbClr val="000000"/>
              </a:solidFill>
              <a:cs typeface="Times New Roman" panose="02020603050405020304" pitchFamily="18" charset="0"/>
            </a:endParaRPr>
          </a:p>
        </p:txBody>
      </p:sp>
      <p:sp>
        <p:nvSpPr>
          <p:cNvPr id="6" name="内容占位符 1"/>
          <p:cNvSpPr txBox="1"/>
          <p:nvPr/>
        </p:nvSpPr>
        <p:spPr bwMode="auto">
          <a:xfrm>
            <a:off x="360854" y="4653136"/>
            <a:ext cx="114858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“Now many foreigners like to pick a Chinese name for themselves</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Maybe they should know the funny things about Chinese names first</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可知，现在许多外国人喜欢给自己取一个中文名字，</a:t>
            </a:r>
            <a:r>
              <a:rPr lang="zh-CN" altLang="zh-CN" sz="2000"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而且有些名字很有趣。选项</a:t>
            </a:r>
            <a:r>
              <a:rPr lang="en-US" altLang="zh-CN" sz="2000"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50" dirty="0" smtClean="0">
                <a:solidFill>
                  <a:srgbClr val="FF0000"/>
                </a:solidFill>
                <a:latin typeface="+mj-ea"/>
                <a:ea typeface="+mj-ea"/>
                <a:cs typeface="Times New Roman" panose="02020603050405020304" pitchFamily="18" charset="0"/>
              </a:rPr>
              <a:t>“</a:t>
            </a:r>
            <a:r>
              <a:rPr lang="zh-CN" altLang="zh-CN" sz="2000"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然而，他们中的一些人有非常有趣的中文名字。</a:t>
            </a:r>
            <a:r>
              <a:rPr lang="en-US" altLang="zh-CN" sz="2000" b="1" spc="-150" dirty="0" smtClean="0">
                <a:solidFill>
                  <a:srgbClr val="FF0000"/>
                </a:solidFill>
                <a:latin typeface="+mj-ea"/>
                <a:ea typeface="+mj-ea"/>
                <a:cs typeface="Times New Roman" panose="02020603050405020304" pitchFamily="18" charset="0"/>
              </a:rPr>
              <a:t>”</a:t>
            </a:r>
            <a:r>
              <a:rPr lang="zh-CN" altLang="zh-CN" sz="2000"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spc="-1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82638" y="4289637"/>
            <a:ext cx="351378" cy="400110"/>
          </a:xfrm>
          <a:prstGeom prst="rect">
            <a:avLst/>
          </a:prstGeom>
        </p:spPr>
        <p:txBody>
          <a:bodyPr wrap="none">
            <a:spAutoFit/>
          </a:bodyPr>
          <a:lstStyle/>
          <a:p>
            <a:r>
              <a:rPr lang="en-US" altLang="zh-CN" sz="2000" spc="-150" dirty="0">
                <a:cs typeface="Times New Roman" panose="02020603050405020304" pitchFamily="18" charset="0"/>
              </a:rPr>
              <a:t>C</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000980"/>
          </a:xfrm>
        </p:spPr>
        <p:txBody>
          <a:bodyPr/>
          <a:lstStyle/>
          <a:p>
            <a:pPr indent="609600" hangingPunct="0">
              <a:lnSpc>
                <a:spcPct val="130000"/>
              </a:lnSpc>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First,there is a big difference between a Chinese name and western name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However,Chinese name puts the family name first and given name last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700808"/>
            <a:ext cx="11485848" cy="2921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sounds that Macy has a good meaning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 it easy to pick a good western name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However,some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 have got really funny Chinese names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time,one’s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 carries good wishes from their parents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western name puts the given name first and the family name last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to know something about Chinese culture and history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bwMode="auto">
          <a:xfrm>
            <a:off x="360854" y="1747100"/>
            <a:ext cx="11485848" cy="2906036"/>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360854" y="4655373"/>
            <a:ext cx="6092825" cy="646331"/>
          </a:xfrm>
          <a:prstGeom prst="rect">
            <a:avLst/>
          </a:prstGeom>
        </p:spPr>
        <p:txBody>
          <a:bodyPr>
            <a:spAutoFit/>
          </a:bodyPr>
          <a:lstStyle/>
          <a:p>
            <a:pPr lvl="0" algn="just">
              <a:lnSpc>
                <a:spcPct val="150000"/>
              </a:lnSpc>
              <a:spcAft>
                <a:spcPts val="0"/>
              </a:spcAft>
              <a:tabLst>
                <a:tab pos="5581015" algn="l"/>
              </a:tabLst>
            </a:pPr>
            <a:r>
              <a:rPr lang="en-US" altLang="zh-CN" sz="2400" b="0" dirty="0">
                <a:solidFill>
                  <a:srgbClr val="00B0F0"/>
                </a:solidFill>
                <a:cs typeface="Times New Roman" panose="02020603050405020304" pitchFamily="18" charset="0"/>
              </a:rPr>
              <a:t>24</a:t>
            </a:r>
            <a:r>
              <a:rPr lang="en-US" altLang="zh-CN" sz="2400" b="0" dirty="0" smtClean="0">
                <a:solidFill>
                  <a:srgbClr val="00B0F0"/>
                </a:solidFill>
                <a:latin typeface="宋体" panose="02010600030101010101" pitchFamily="2" charset="-122"/>
                <a:cs typeface="Times New Roman" panose="02020603050405020304" pitchFamily="18" charset="0"/>
              </a:rPr>
              <a:t>.</a:t>
            </a:r>
            <a:r>
              <a:rPr lang="en-US" altLang="zh-CN" sz="2400" b="0" dirty="0" smtClean="0">
                <a:solidFill>
                  <a:schemeClr val="tx1"/>
                </a:solidFill>
                <a:latin typeface="宋体" panose="02010600030101010101" pitchFamily="2" charset="-122"/>
                <a:cs typeface="Times New Roman" panose="02020603050405020304" pitchFamily="18" charset="0"/>
              </a:rPr>
              <a:t>_______</a:t>
            </a:r>
            <a:r>
              <a:rPr lang="zh-CN" altLang="zh-CN" sz="2400" b="0" u="sng" dirty="0">
                <a:solidFill>
                  <a:srgbClr val="000000"/>
                </a:solidFill>
                <a:uFill>
                  <a:solidFill>
                    <a:srgbClr val="000000"/>
                  </a:solidFill>
                </a:uFill>
                <a:cs typeface="Times New Roman" panose="02020603050405020304" pitchFamily="18" charset="0"/>
              </a:rPr>
              <a:t>　　　　</a:t>
            </a:r>
            <a:r>
              <a:rPr lang="zh-CN" altLang="zh-CN" sz="2400" b="0" dirty="0">
                <a:solidFill>
                  <a:srgbClr val="000000"/>
                </a:solidFill>
                <a:cs typeface="Times New Roman" panose="02020603050405020304" pitchFamily="18" charset="0"/>
              </a:rPr>
              <a:t>　</a:t>
            </a:r>
            <a:endParaRPr lang="zh-CN" altLang="zh-CN" sz="2400" b="0" dirty="0">
              <a:solidFill>
                <a:srgbClr val="000000"/>
              </a:solidFill>
              <a:cs typeface="Times New Roman" panose="02020603050405020304" pitchFamily="18" charset="0"/>
            </a:endParaRPr>
          </a:p>
        </p:txBody>
      </p:sp>
      <p:sp>
        <p:nvSpPr>
          <p:cNvPr id="6" name="内容占位符 2"/>
          <p:cNvSpPr txBox="1"/>
          <p:nvPr/>
        </p:nvSpPr>
        <p:spPr bwMode="auto">
          <a:xfrm>
            <a:off x="360854" y="5188249"/>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“First, there is a big difference between a Chinese name and western name</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可知，此处介绍中国人名字和西方人名字的不同。选项</a:t>
            </a:r>
            <a:r>
              <a:rPr lang="en-US" altLang="zh-CN" b="1" dirty="0" smtClean="0">
                <a:solidFill>
                  <a:srgbClr val="FF0000"/>
                </a:solidFill>
                <a:latin typeface="Times New Roman" panose="02020603050405020304" pitchFamily="18" charset="0"/>
                <a:ea typeface="宋体" panose="02010600030101010101" pitchFamily="2" charset="-122"/>
              </a:rPr>
              <a:t>E</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西方名字把名放在前面，姓放在最后。</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dirty="0" smtClean="0">
                <a:solidFill>
                  <a:srgbClr val="FF0000"/>
                </a:solidFill>
                <a:latin typeface="Times New Roman" panose="02020603050405020304" pitchFamily="18" charset="0"/>
                <a:ea typeface="宋体" panose="02010600030101010101" pitchFamily="2" charset="-122"/>
              </a:rPr>
              <a:t>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1126654" y="4788526"/>
            <a:ext cx="389850" cy="461665"/>
          </a:xfrm>
          <a:prstGeom prst="rect">
            <a:avLst/>
          </a:prstGeom>
        </p:spPr>
        <p:txBody>
          <a:bodyPr wrap="none">
            <a:spAutoFit/>
          </a:bodyPr>
          <a:lstStyle/>
          <a:p>
            <a:r>
              <a:rPr lang="en-US" altLang="zh-CN" sz="2400" dirty="0"/>
              <a:t>E</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365374"/>
          </a:xfrm>
        </p:spPr>
        <p:txBody>
          <a:bodyPr/>
          <a:lstStyle/>
          <a:p>
            <a:pPr indent="609600" hangingPunct="0">
              <a:lnSpc>
                <a:spcPct val="130000"/>
              </a:lnSpc>
              <a:spcAft>
                <a:spcPts val="0"/>
              </a:spcAft>
              <a:tabLst>
                <a:tab pos="5581015" algn="l"/>
              </a:tabLst>
            </a:pP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Second,Chinese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given names usually have meaning</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25</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丽</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shows that their parents want their child to stay beautiful</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健</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shows that their parents wish their child to be healthy</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2060848"/>
            <a:ext cx="11485848" cy="2685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5581015" algn="l"/>
              </a:tabLst>
            </a:pP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sounds that Macy has a good meaning</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 it easy to pick a good western name</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However,some</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 have got really funny Chinese names</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time,one’s</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 carries good wishes from their parents</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western name puts the given name first and the family name last</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2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to know something about Chinese culture and history</a:t>
            </a:r>
            <a:r>
              <a:rPr lang="en-US" altLang="zh-CN" sz="2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bwMode="auto">
          <a:xfrm>
            <a:off x="360854" y="2132856"/>
            <a:ext cx="11485848" cy="2613650"/>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374613" y="4653136"/>
            <a:ext cx="2185214" cy="576248"/>
          </a:xfrm>
          <a:prstGeom prst="rect">
            <a:avLst/>
          </a:prstGeom>
        </p:spPr>
        <p:txBody>
          <a:bodyPr wrap="none">
            <a:spAutoFit/>
          </a:bodyPr>
          <a:lstStyle/>
          <a:p>
            <a:pPr lvl="0" algn="just">
              <a:lnSpc>
                <a:spcPct val="150000"/>
              </a:lnSpc>
              <a:spcAft>
                <a:spcPts val="0"/>
              </a:spcAft>
              <a:tabLst>
                <a:tab pos="5581015" algn="l"/>
              </a:tabLst>
            </a:pPr>
            <a:r>
              <a:rPr lang="en-US" altLang="zh-CN" sz="2400" b="0" dirty="0">
                <a:solidFill>
                  <a:srgbClr val="00B0F0"/>
                </a:solidFill>
                <a:cs typeface="Times New Roman" panose="02020603050405020304" pitchFamily="18" charset="0"/>
              </a:rPr>
              <a:t>25</a:t>
            </a:r>
            <a:r>
              <a:rPr lang="en-US" altLang="zh-CN" sz="2400" b="0" dirty="0">
                <a:solidFill>
                  <a:srgbClr val="00B0F0"/>
                </a:solidFill>
                <a:latin typeface="宋体" panose="02010600030101010101" pitchFamily="2" charset="-122"/>
                <a:cs typeface="Times New Roman" panose="02020603050405020304" pitchFamily="18" charset="0"/>
              </a:rPr>
              <a:t>.</a:t>
            </a:r>
            <a:r>
              <a:rPr lang="zh-CN" altLang="zh-CN" sz="2400" b="0" u="sng" dirty="0">
                <a:solidFill>
                  <a:srgbClr val="000000"/>
                </a:solidFill>
                <a:uFill>
                  <a:solidFill>
                    <a:srgbClr val="000000"/>
                  </a:solidFill>
                </a:uFill>
                <a:cs typeface="Times New Roman" panose="02020603050405020304" pitchFamily="18" charset="0"/>
              </a:rPr>
              <a:t>　　　　</a:t>
            </a:r>
            <a:r>
              <a:rPr lang="zh-CN" altLang="zh-CN" sz="2400" b="0" dirty="0">
                <a:solidFill>
                  <a:srgbClr val="000000"/>
                </a:solidFill>
                <a:cs typeface="Times New Roman" panose="02020603050405020304" pitchFamily="18" charset="0"/>
              </a:rPr>
              <a:t>　</a:t>
            </a:r>
            <a:endParaRPr lang="zh-CN" altLang="zh-CN" sz="2400" b="0" dirty="0">
              <a:solidFill>
                <a:srgbClr val="000000"/>
              </a:solidFill>
              <a:cs typeface="Times New Roman" panose="02020603050405020304" pitchFamily="18" charset="0"/>
            </a:endParaRPr>
          </a:p>
        </p:txBody>
      </p:sp>
      <p:sp>
        <p:nvSpPr>
          <p:cNvPr id="6" name="内容占位符 3"/>
          <p:cNvSpPr txBox="1"/>
          <p:nvPr/>
        </p:nvSpPr>
        <p:spPr bwMode="auto">
          <a:xfrm>
            <a:off x="360854" y="5236332"/>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“Second, Chinese given names usually have meaning</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可知，中文名字通常有意义。选项</a:t>
            </a:r>
            <a:r>
              <a:rPr lang="en-US" altLang="zh-CN" b="1" spc="-150" dirty="0" smtClean="0">
                <a:solidFill>
                  <a:srgbClr val="FF0000"/>
                </a:solidFill>
                <a:latin typeface="Times New Roman" panose="02020603050405020304" pitchFamily="18" charset="0"/>
                <a:ea typeface="宋体" panose="02010600030101010101" pitchFamily="2" charset="-122"/>
              </a:rPr>
              <a:t>D</a:t>
            </a:r>
            <a:r>
              <a:rPr lang="en-US" altLang="zh-CN" b="1" spc="-150" dirty="0" smtClean="0">
                <a:solidFill>
                  <a:srgbClr val="FF0000"/>
                </a:solidFill>
                <a:latin typeface="+mj-ea"/>
                <a:ea typeface="+mj-ea"/>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大多数时候，一个人的名字承载着父母的美好祝愿。</a:t>
            </a:r>
            <a:r>
              <a:rPr lang="en-US" altLang="zh-CN" b="1" spc="-150" dirty="0" smtClean="0">
                <a:solidFill>
                  <a:srgbClr val="FF0000"/>
                </a:solidFill>
                <a:latin typeface="+mj-ea"/>
                <a:ea typeface="+mj-ea"/>
              </a:rPr>
              <a:t>”</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spc="-150" dirty="0" smtClean="0">
                <a:solidFill>
                  <a:srgbClr val="FF0000"/>
                </a:solidFill>
                <a:latin typeface="Times New Roman" panose="02020603050405020304" pitchFamily="18" charset="0"/>
                <a:ea typeface="宋体" panose="02010600030101010101" pitchFamily="2" charset="-122"/>
              </a:rPr>
              <a:t>D</a:t>
            </a: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pc="-150" dirty="0"/>
          </a:p>
        </p:txBody>
      </p:sp>
      <p:sp>
        <p:nvSpPr>
          <p:cNvPr id="5" name="矩形 4"/>
          <p:cNvSpPr/>
          <p:nvPr/>
        </p:nvSpPr>
        <p:spPr>
          <a:xfrm>
            <a:off x="1273096" y="4746506"/>
            <a:ext cx="388248" cy="461665"/>
          </a:xfrm>
          <a:prstGeom prst="rect">
            <a:avLst/>
          </a:prstGeom>
        </p:spPr>
        <p:txBody>
          <a:bodyPr wrap="none">
            <a:spAutoFit/>
          </a:bodyPr>
          <a:lstStyle/>
          <a:p>
            <a:r>
              <a:rPr lang="en-US" altLang="zh-CN" sz="2400" spc="-150" dirty="0"/>
              <a:t>D</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164999"/>
          </a:xfrm>
        </p:spPr>
        <p:txBody>
          <a:bodyPr/>
          <a:lstStyle/>
          <a:p>
            <a:pPr indent="609600" hangingPunct="0">
              <a:lnSpc>
                <a:spcPct val="120000"/>
              </a:lnSpc>
              <a:spcAft>
                <a:spcPts val="0"/>
              </a:spcAft>
              <a:tabLst>
                <a:tab pos="5581015" algn="l"/>
              </a:tabLst>
            </a:pP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good way for foreigners to pick a Chinese name that sounds like the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western</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would be better to use Chinese words that carry special meanings at the same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sz="20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example,if</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girl’s name is </a:t>
            </a:r>
            <a:r>
              <a:rPr lang="en-US" altLang="zh-CN" sz="2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Macy,she</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pick “</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蔓诗</a:t>
            </a:r>
            <a:r>
              <a:rPr lang="en-US"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her Chinese name</a:t>
            </a:r>
            <a:r>
              <a:rPr lang="en-US" altLang="zh-CN" sz="20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26</a:t>
            </a:r>
            <a:r>
              <a:rPr lang="zh-CN" altLang="zh-CN" sz="2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916832"/>
            <a:ext cx="11485848" cy="2272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sounds that Macy has a good meaning</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 it easy to pick a good western name</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However,some</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 have got really funny Chinese names</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time,one’s</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 carries good wishes from their parents</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western name puts the given name first and the family name last</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581015" algn="l"/>
              </a:tabLst>
            </a:pP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to know something about Chinese culture and history</a:t>
            </a:r>
            <a:r>
              <a:rPr lang="en-US" altLang="zh-CN" sz="2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bwMode="auto">
          <a:xfrm>
            <a:off x="370350" y="1951959"/>
            <a:ext cx="11341480" cy="2269129"/>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lnSpc>
                <a:spcPct val="120000"/>
              </a:lnSpc>
              <a:spcAft>
                <a:spcPts val="0"/>
              </a:spcAft>
            </a:pPr>
            <a:endParaRPr lang="zh-CN" altLang="en-US" sz="2000" kern="100" dirty="0" smtClean="0">
              <a:solidFill>
                <a:srgbClr val="FF0000"/>
              </a:solidFill>
            </a:endParaRPr>
          </a:p>
        </p:txBody>
      </p:sp>
      <p:sp>
        <p:nvSpPr>
          <p:cNvPr id="4" name="矩形 3"/>
          <p:cNvSpPr/>
          <p:nvPr/>
        </p:nvSpPr>
        <p:spPr>
          <a:xfrm>
            <a:off x="354985" y="4221088"/>
            <a:ext cx="1851789" cy="426335"/>
          </a:xfrm>
          <a:prstGeom prst="rect">
            <a:avLst/>
          </a:prstGeom>
        </p:spPr>
        <p:txBody>
          <a:bodyPr wrap="none">
            <a:spAutoFit/>
          </a:bodyPr>
          <a:lstStyle/>
          <a:p>
            <a:pPr lvl="0" algn="just">
              <a:lnSpc>
                <a:spcPct val="120000"/>
              </a:lnSpc>
              <a:spcAft>
                <a:spcPts val="0"/>
              </a:spcAft>
              <a:tabLst>
                <a:tab pos="5581015" algn="l"/>
              </a:tabLst>
            </a:pPr>
            <a:r>
              <a:rPr lang="en-US" altLang="zh-CN" sz="2000" b="0" dirty="0">
                <a:solidFill>
                  <a:srgbClr val="00B0F0"/>
                </a:solidFill>
                <a:cs typeface="Times New Roman" panose="02020603050405020304" pitchFamily="18" charset="0"/>
              </a:rPr>
              <a:t>26</a:t>
            </a:r>
            <a:r>
              <a:rPr lang="en-US" altLang="zh-CN" sz="2000" b="0" dirty="0">
                <a:solidFill>
                  <a:srgbClr val="00B0F0"/>
                </a:solidFill>
                <a:latin typeface="宋体" panose="02010600030101010101" pitchFamily="2" charset="-122"/>
                <a:cs typeface="Times New Roman" panose="02020603050405020304" pitchFamily="18" charset="0"/>
              </a:rPr>
              <a:t>.</a:t>
            </a:r>
            <a:r>
              <a:rPr lang="zh-CN" altLang="zh-CN" sz="2000" b="0" u="sng" dirty="0">
                <a:solidFill>
                  <a:srgbClr val="000000"/>
                </a:solidFill>
                <a:uFill>
                  <a:solidFill>
                    <a:srgbClr val="000000"/>
                  </a:solidFill>
                </a:uFill>
                <a:cs typeface="Times New Roman" panose="02020603050405020304" pitchFamily="18" charset="0"/>
              </a:rPr>
              <a:t>　　　　</a:t>
            </a:r>
            <a:r>
              <a:rPr lang="zh-CN" altLang="zh-CN" sz="2000" b="0" dirty="0">
                <a:solidFill>
                  <a:srgbClr val="000000"/>
                </a:solidFill>
                <a:cs typeface="Times New Roman" panose="02020603050405020304" pitchFamily="18" charset="0"/>
              </a:rPr>
              <a:t>　</a:t>
            </a:r>
            <a:endParaRPr lang="zh-CN" altLang="zh-CN" sz="2000" b="0" dirty="0">
              <a:solidFill>
                <a:srgbClr val="000000"/>
              </a:solidFill>
              <a:cs typeface="Times New Roman" panose="02020603050405020304" pitchFamily="18" charset="0"/>
            </a:endParaRPr>
          </a:p>
        </p:txBody>
      </p:sp>
      <p:sp>
        <p:nvSpPr>
          <p:cNvPr id="6" name="内容占位符 4"/>
          <p:cNvSpPr txBox="1"/>
          <p:nvPr/>
        </p:nvSpPr>
        <p:spPr bwMode="auto">
          <a:xfrm>
            <a:off x="360854" y="4653136"/>
            <a:ext cx="11485848" cy="153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20000"/>
              </a:lnSpc>
            </a:pP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dirty="0" smtClean="0">
                <a:solidFill>
                  <a:srgbClr val="FF0000"/>
                </a:solidFill>
                <a:latin typeface="Times New Roman" panose="02020603050405020304" pitchFamily="18" charset="0"/>
                <a:ea typeface="宋体" panose="02010600030101010101" pitchFamily="2" charset="-122"/>
              </a:rPr>
              <a:t>“Pick a Chinese name that sounds like the western</a:t>
            </a:r>
            <a:r>
              <a:rPr lang="en-US" altLang="zh-CN" sz="2000" b="1" dirty="0" smtClean="0">
                <a:solidFill>
                  <a:srgbClr val="FF0000"/>
                </a:solidFill>
                <a:latin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rPr>
              <a:t> But it would be better to use Chinese words that carry special meanings</a:t>
            </a:r>
            <a:r>
              <a:rPr lang="en-US" altLang="zh-CN" sz="2000" b="1" dirty="0" smtClean="0">
                <a:solidFill>
                  <a:srgbClr val="FF0000"/>
                </a:solidFill>
                <a:latin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rPr>
              <a:t> For example, if a girl’s name is Macy, she can pick </a:t>
            </a:r>
            <a:r>
              <a:rPr lang="en-US" altLang="zh-CN" sz="2000" b="1" dirty="0" smtClean="0">
                <a:solidFill>
                  <a:srgbClr val="FF0000"/>
                </a:solidFill>
                <a:latin typeface="宋体" panose="02010600030101010101" pitchFamily="2"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蔓诗</a:t>
            </a:r>
            <a:r>
              <a:rPr lang="en-US" altLang="zh-CN" sz="2000" b="1" dirty="0" smtClean="0">
                <a:solidFill>
                  <a:srgbClr val="FF0000"/>
                </a:solidFill>
                <a:latin typeface="Times New Roman" panose="02020603050405020304" pitchFamily="18" charset="0"/>
                <a:ea typeface="宋体" panose="02010600030101010101" pitchFamily="2" charset="-122"/>
              </a:rPr>
              <a:t>’ as her Chinese name</a:t>
            </a:r>
            <a:r>
              <a:rPr lang="en-US" altLang="zh-CN" sz="2000" b="1" dirty="0" smtClean="0">
                <a:solidFill>
                  <a:srgbClr val="FF0000"/>
                </a:solidFill>
                <a:latin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可知，这里是以一个名叫</a:t>
            </a:r>
            <a:r>
              <a:rPr lang="en-US" altLang="zh-CN" sz="2000" b="1" dirty="0" smtClean="0">
                <a:solidFill>
                  <a:srgbClr val="FF0000"/>
                </a:solidFill>
                <a:latin typeface="Times New Roman" panose="02020603050405020304" pitchFamily="18" charset="0"/>
                <a:ea typeface="宋体" panose="02010600030101010101" pitchFamily="2" charset="-122"/>
              </a:rPr>
              <a:t>“Macy”</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的女孩来举例说明。选项</a:t>
            </a:r>
            <a:r>
              <a:rPr lang="en-US" altLang="zh-CN" sz="2000" b="1" dirty="0" err="1" smtClean="0">
                <a:solidFill>
                  <a:srgbClr val="FF0000"/>
                </a:solidFill>
                <a:latin typeface="Times New Roman" panose="02020603050405020304" pitchFamily="18" charset="0"/>
                <a:ea typeface="宋体" panose="02010600030101010101" pitchFamily="2" charset="-122"/>
              </a:rPr>
              <a:t>A“Macy</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听起来有一个很好的寓意。</a:t>
            </a:r>
            <a:r>
              <a:rPr lang="en-US" altLang="zh-CN" sz="2000" b="1" dirty="0" smtClean="0">
                <a:solidFill>
                  <a:srgbClr val="FF0000"/>
                </a:solidFill>
                <a:latin typeface="Times New Roman" panose="02020603050405020304" pitchFamily="18" charset="0"/>
                <a:ea typeface="宋体" panose="02010600030101010101" pitchFamily="2" charset="-122"/>
              </a:rPr>
              <a:t>”</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dirty="0" smtClean="0">
                <a:solidFill>
                  <a:srgbClr val="FF0000"/>
                </a:solidFill>
                <a:latin typeface="Times New Roman" panose="02020603050405020304" pitchFamily="18" charset="0"/>
                <a:ea typeface="宋体" panose="02010600030101010101" pitchFamily="2" charset="-122"/>
              </a:rPr>
              <a:t>A</a:t>
            </a: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000" dirty="0"/>
          </a:p>
        </p:txBody>
      </p:sp>
      <p:sp>
        <p:nvSpPr>
          <p:cNvPr id="5" name="矩形 4"/>
          <p:cNvSpPr/>
          <p:nvPr/>
        </p:nvSpPr>
        <p:spPr>
          <a:xfrm>
            <a:off x="1095572" y="4245201"/>
            <a:ext cx="370614" cy="400110"/>
          </a:xfrm>
          <a:prstGeom prst="rect">
            <a:avLst/>
          </a:prstGeom>
        </p:spPr>
        <p:txBody>
          <a:bodyPr wrap="none">
            <a:spAutoFit/>
          </a:bodyPr>
          <a:lstStyle/>
          <a:p>
            <a:r>
              <a:rPr lang="en-US" altLang="zh-CN" sz="2000" dirty="0"/>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000980"/>
          </a:xfrm>
        </p:spPr>
        <p:txBody>
          <a:bodyPr/>
          <a:lstStyle/>
          <a:p>
            <a:pPr indent="609600" hangingPunct="0">
              <a:lnSpc>
                <a:spcPct val="130000"/>
              </a:lnSpc>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Picking a right Chinese name is never easy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you like to pick a Chinese name for your foreign friend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700808"/>
            <a:ext cx="11485848" cy="2921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sounds that Macy has a good meaning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 it easy to pick a good western name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However,some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 have got really funny Chinese names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time,one’s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name carries good wishes from their parents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western name puts the given name first and the family name last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to know something about Chinese culture and history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bwMode="auto">
          <a:xfrm>
            <a:off x="360854" y="1747100"/>
            <a:ext cx="11485848" cy="2906036"/>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360854" y="4581128"/>
            <a:ext cx="1877437" cy="646331"/>
          </a:xfrm>
          <a:prstGeom prst="rect">
            <a:avLst/>
          </a:prstGeom>
        </p:spPr>
        <p:txBody>
          <a:bodyPr wrap="none">
            <a:spAutoFit/>
          </a:bodyPr>
          <a:lstStyle/>
          <a:p>
            <a:pPr lvl="0" algn="just">
              <a:lnSpc>
                <a:spcPct val="150000"/>
              </a:lnSpc>
              <a:spcAft>
                <a:spcPts val="0"/>
              </a:spcAft>
              <a:tabLst>
                <a:tab pos="5581015" algn="l"/>
              </a:tabLst>
            </a:pPr>
            <a:r>
              <a:rPr lang="en-US" altLang="zh-CN" sz="2400" b="0" dirty="0">
                <a:solidFill>
                  <a:srgbClr val="00B0F0"/>
                </a:solidFill>
                <a:cs typeface="Times New Roman" panose="02020603050405020304" pitchFamily="18" charset="0"/>
              </a:rPr>
              <a:t>27</a:t>
            </a:r>
            <a:r>
              <a:rPr lang="en-US" altLang="zh-CN" sz="2400" b="0" dirty="0">
                <a:solidFill>
                  <a:srgbClr val="00B0F0"/>
                </a:solidFill>
                <a:latin typeface="宋体" panose="02010600030101010101" pitchFamily="2" charset="-122"/>
                <a:cs typeface="Times New Roman" panose="02020603050405020304" pitchFamily="18" charset="0"/>
              </a:rPr>
              <a:t>.</a:t>
            </a:r>
            <a:r>
              <a:rPr lang="zh-CN" altLang="zh-CN" sz="2400" b="0" u="sng" dirty="0">
                <a:solidFill>
                  <a:srgbClr val="000000"/>
                </a:solidFill>
                <a:uFill>
                  <a:solidFill>
                    <a:srgbClr val="000000"/>
                  </a:solidFill>
                </a:uFill>
                <a:cs typeface="Times New Roman" panose="02020603050405020304" pitchFamily="18" charset="0"/>
              </a:rPr>
              <a:t>　　　　</a:t>
            </a:r>
            <a:endParaRPr lang="zh-CN" altLang="zh-CN" sz="2400" b="0" dirty="0">
              <a:solidFill>
                <a:srgbClr val="000000"/>
              </a:solidFill>
              <a:cs typeface="Times New Roman" panose="02020603050405020304" pitchFamily="18" charset="0"/>
            </a:endParaRPr>
          </a:p>
        </p:txBody>
      </p:sp>
      <p:sp>
        <p:nvSpPr>
          <p:cNvPr id="6" name="内容占位符 5"/>
          <p:cNvSpPr txBox="1"/>
          <p:nvPr/>
        </p:nvSpPr>
        <p:spPr bwMode="auto">
          <a:xfrm>
            <a:off x="360854" y="5116241"/>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smtClean="0">
                <a:solidFill>
                  <a:srgbClr val="FF0000"/>
                </a:solidFill>
                <a:latin typeface="Times New Roman" panose="02020603050405020304" pitchFamily="18" charset="0"/>
                <a:ea typeface="宋体" panose="02010600030101010101" pitchFamily="2" charset="-122"/>
              </a:rPr>
              <a:t>“Picking a right Chinese name is never easy</a:t>
            </a:r>
            <a:r>
              <a:rPr lang="en-US" altLang="zh-CN" b="1" dirty="0" smtClean="0">
                <a:solidFill>
                  <a:srgbClr val="FF0000"/>
                </a:solidFill>
                <a:latin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可知，选择一个合适的中文名字从来都不是一件容易的事。选项</a:t>
            </a:r>
            <a:r>
              <a:rPr lang="en-US" altLang="zh-CN" b="1" dirty="0" smtClean="0">
                <a:solidFill>
                  <a:srgbClr val="FF0000"/>
                </a:solidFill>
                <a:latin typeface="Times New Roman" panose="02020603050405020304" pitchFamily="18" charset="0"/>
                <a:ea typeface="宋体" panose="02010600030101010101" pitchFamily="2" charset="-122"/>
              </a:rPr>
              <a:t>F</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你必须对中国的文化和历史有所了解。</a:t>
            </a:r>
            <a:r>
              <a:rPr lang="en-US" altLang="zh-CN" b="1" dirty="0" smtClean="0">
                <a:solidFill>
                  <a:srgbClr val="FF0000"/>
                </a:solidFill>
                <a:latin typeface="+mj-ea"/>
                <a:ea typeface="+mj-ea"/>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dirty="0" smtClean="0">
                <a:solidFill>
                  <a:srgbClr val="FF0000"/>
                </a:solidFill>
                <a:latin typeface="Times New Roman" panose="02020603050405020304" pitchFamily="18" charset="0"/>
                <a:ea typeface="宋体" panose="02010600030101010101" pitchFamily="2" charset="-122"/>
              </a:rPr>
              <a:t>F</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1299572" y="4678275"/>
            <a:ext cx="372218" cy="461665"/>
          </a:xfrm>
          <a:prstGeom prst="rect">
            <a:avLst/>
          </a:prstGeom>
        </p:spPr>
        <p:txBody>
          <a:bodyPr wrap="none">
            <a:spAutoFit/>
          </a:bodyPr>
          <a:lstStyle/>
          <a:p>
            <a:r>
              <a:rPr lang="en-US" altLang="zh-CN" sz="2400" dirty="0"/>
              <a:t>F</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3563</Words>
  <Application>WPS 演示</Application>
  <PresentationFormat>自定义</PresentationFormat>
  <Paragraphs>82</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470</cp:revision>
  <dcterms:created xsi:type="dcterms:W3CDTF">2020-11-06T05:24:00Z</dcterms:created>
  <dcterms:modified xsi:type="dcterms:W3CDTF">2025-09-16T02:43:00Z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B959DE6415344415BFA8B19F77E64F28_12</vt:lpwstr>
  </property>
</Properties>
</file>